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D5A41-B30C-4264-9F20-17101FDA1BFC}" type="datetimeFigureOut">
              <a:rPr lang="en-AU" smtClean="0"/>
              <a:t>15/10/2020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97779-E73E-4847-B455-D3239566DA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0317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D5A41-B30C-4264-9F20-17101FDA1BFC}" type="datetimeFigureOut">
              <a:rPr lang="en-AU" smtClean="0"/>
              <a:t>15/10/2020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97779-E73E-4847-B455-D3239566DA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5973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D5A41-B30C-4264-9F20-17101FDA1BFC}" type="datetimeFigureOut">
              <a:rPr lang="en-AU" smtClean="0"/>
              <a:t>15/10/2020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97779-E73E-4847-B455-D3239566DA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1230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D5A41-B30C-4264-9F20-17101FDA1BFC}" type="datetimeFigureOut">
              <a:rPr lang="en-AU" smtClean="0"/>
              <a:t>15/10/2020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97779-E73E-4847-B455-D3239566DA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8423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D5A41-B30C-4264-9F20-17101FDA1BFC}" type="datetimeFigureOut">
              <a:rPr lang="en-AU" smtClean="0"/>
              <a:t>15/10/2020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97779-E73E-4847-B455-D3239566DA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5660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D5A41-B30C-4264-9F20-17101FDA1BFC}" type="datetimeFigureOut">
              <a:rPr lang="en-AU" smtClean="0"/>
              <a:t>15/10/2020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97779-E73E-4847-B455-D3239566DA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8762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D5A41-B30C-4264-9F20-17101FDA1BFC}" type="datetimeFigureOut">
              <a:rPr lang="en-AU" smtClean="0"/>
              <a:t>15/10/2020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97779-E73E-4847-B455-D3239566DA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3134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D5A41-B30C-4264-9F20-17101FDA1BFC}" type="datetimeFigureOut">
              <a:rPr lang="en-AU" smtClean="0"/>
              <a:t>15/10/2020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97779-E73E-4847-B455-D3239566DA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7315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D5A41-B30C-4264-9F20-17101FDA1BFC}" type="datetimeFigureOut">
              <a:rPr lang="en-AU" smtClean="0"/>
              <a:t>15/10/2020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97779-E73E-4847-B455-D3239566DA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3797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D5A41-B30C-4264-9F20-17101FDA1BFC}" type="datetimeFigureOut">
              <a:rPr lang="en-AU" smtClean="0"/>
              <a:t>15/10/2020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97779-E73E-4847-B455-D3239566DA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7609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D5A41-B30C-4264-9F20-17101FDA1BFC}" type="datetimeFigureOut">
              <a:rPr lang="en-AU" smtClean="0"/>
              <a:t>15/10/2020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97779-E73E-4847-B455-D3239566DA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3130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D5A41-B30C-4264-9F20-17101FDA1BFC}" type="datetimeFigureOut">
              <a:rPr lang="en-AU" smtClean="0"/>
              <a:t>15/10/2020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97779-E73E-4847-B455-D3239566DA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6005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Heart Dissection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7857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4892" y="1763063"/>
            <a:ext cx="116024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That's it for </a:t>
            </a:r>
            <a:r>
              <a:rPr lang="en-AU" b="1" i="0" dirty="0" smtClean="0">
                <a:solidFill>
                  <a:srgbClr val="228B22"/>
                </a:solidFill>
                <a:effectLst/>
                <a:latin typeface="Arial" panose="020B0604020202020204" pitchFamily="34" charset="0"/>
              </a:rPr>
              <a:t>safety!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Just remember, if anything </a:t>
            </a:r>
            <a:r>
              <a:rPr lang="en-AU" b="1" i="0" dirty="0" smtClean="0">
                <a:solidFill>
                  <a:srgbClr val="0066CC"/>
                </a:solidFill>
                <a:effectLst/>
                <a:latin typeface="Arial" panose="020B0604020202020204" pitchFamily="34" charset="0"/>
              </a:rPr>
              <a:t>happens,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b="1" i="0" dirty="0" smtClean="0">
                <a:solidFill>
                  <a:srgbClr val="E04E50"/>
                </a:solidFill>
                <a:effectLst/>
                <a:latin typeface="Arial" panose="020B0604020202020204" pitchFamily="34" charset="0"/>
              </a:rPr>
              <a:t>tell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your teacher.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They will know what to do.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136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20189" y="886337"/>
            <a:ext cx="106264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Spend a good 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KaTeX_Main"/>
              </a:rPr>
              <a:t>5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minutes looking at your heart. During this time, see if you can identify the main blood vessels:</a:t>
            </a:r>
            <a:endParaRPr lang="en-AU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591519"/>
              </p:ext>
            </p:extLst>
          </p:nvPr>
        </p:nvGraphicFramePr>
        <p:xfrm>
          <a:off x="3074324" y="1772444"/>
          <a:ext cx="10515600" cy="1165860"/>
        </p:xfrm>
        <a:graphic>
          <a:graphicData uri="http://schemas.openxmlformats.org/drawingml/2006/table">
            <a:tbl>
              <a:tblPr/>
              <a:tblGrid>
                <a:gridCol w="2046316">
                  <a:extLst>
                    <a:ext uri="{9D8B030D-6E8A-4147-A177-3AD203B41FA5}">
                      <a16:colId xmlns:a16="http://schemas.microsoft.com/office/drawing/2014/main" val="2022868267"/>
                    </a:ext>
                  </a:extLst>
                </a:gridCol>
                <a:gridCol w="8469284">
                  <a:extLst>
                    <a:ext uri="{9D8B030D-6E8A-4147-A177-3AD203B41FA5}">
                      <a16:colId xmlns:a16="http://schemas.microsoft.com/office/drawing/2014/main" val="2941867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>
                          <a:effectLst/>
                        </a:rPr>
                        <a:t>•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>
                          <a:effectLst/>
                        </a:rPr>
                        <a:t>The </a:t>
                      </a:r>
                      <a:r>
                        <a:rPr lang="en-AU" b="1">
                          <a:solidFill>
                            <a:srgbClr val="E04E50"/>
                          </a:solidFill>
                          <a:effectLst/>
                        </a:rPr>
                        <a:t>aorta</a:t>
                      </a:r>
                      <a:endParaRPr lang="en-AU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69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>
                          <a:effectLst/>
                        </a:rPr>
                        <a:t>•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>
                          <a:effectLst/>
                        </a:rPr>
                        <a:t>The </a:t>
                      </a:r>
                      <a:r>
                        <a:rPr lang="en-AU" b="1">
                          <a:solidFill>
                            <a:srgbClr val="0066CC"/>
                          </a:solidFill>
                          <a:effectLst/>
                        </a:rPr>
                        <a:t>pulmonary veins</a:t>
                      </a:r>
                      <a:endParaRPr lang="en-AU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840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>
                          <a:effectLst/>
                        </a:rPr>
                        <a:t>•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dirty="0">
                          <a:effectLst/>
                        </a:rPr>
                        <a:t>The </a:t>
                      </a:r>
                      <a:r>
                        <a:rPr lang="en-AU" b="1" dirty="0">
                          <a:solidFill>
                            <a:srgbClr val="228B22"/>
                          </a:solidFill>
                          <a:effectLst/>
                        </a:rPr>
                        <a:t>vena cava</a:t>
                      </a:r>
                      <a:endParaRPr lang="en-AU" dirty="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574479"/>
                  </a:ext>
                </a:extLst>
              </a:tr>
            </a:tbl>
          </a:graphicData>
        </a:graphic>
      </p:graphicFrame>
      <p:pic>
        <p:nvPicPr>
          <p:cNvPr id="8195" name="Picture 3" descr="https://www.educationperfect.com/media/content/Science/1498524050.758571g/1498524055113-2743450662590328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3178080"/>
            <a:ext cx="3866092" cy="3450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99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5011" y="537577"/>
            <a:ext cx="1123618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next step is to go and </a:t>
            </a:r>
            <a:r>
              <a:rPr lang="en-AU" b="1" i="0" dirty="0" smtClean="0">
                <a:solidFill>
                  <a:srgbClr val="E04E50"/>
                </a:solidFill>
                <a:effectLst/>
                <a:latin typeface="Arial" panose="020B0604020202020204" pitchFamily="34" charset="0"/>
              </a:rPr>
              <a:t>observe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rest of your </a:t>
            </a:r>
            <a:r>
              <a:rPr lang="en-AU" b="1" i="0" dirty="0" smtClean="0">
                <a:solidFill>
                  <a:srgbClr val="0066CC"/>
                </a:solidFill>
                <a:effectLst/>
                <a:latin typeface="Arial" panose="020B0604020202020204" pitchFamily="34" charset="0"/>
              </a:rPr>
              <a:t>classmates' pig or sheep hearts.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There will be some hearts that are bigger than others, some covered in more fatty tissues than others and some maybe even containing cancerous lumps.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1" i="0" dirty="0" smtClean="0">
                <a:solidFill>
                  <a:srgbClr val="228B22"/>
                </a:solidFill>
                <a:effectLst/>
                <a:latin typeface="Arial" panose="020B0604020202020204" pitchFamily="34" charset="0"/>
              </a:rPr>
              <a:t>Record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any observations.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218" name="Picture 2" descr="https://www.educationperfect.com/media/content/German/1466477106.404171g/1466477115546-3337685780555172-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466" y="2918748"/>
            <a:ext cx="1828800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www.educationperfect.com/media/content/Science/1425431840.888171g/1425431844105-811868324-2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946" y="2918747"/>
            <a:ext cx="1371600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www.educationperfect.com/media/content/German/1466477075.164681g/1466477089553-3337685780555172-4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528" y="2437734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765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90394" y="1496833"/>
            <a:ext cx="96410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Let's compare the </a:t>
            </a:r>
            <a:r>
              <a:rPr lang="en-AU" b="1" i="0" dirty="0" smtClean="0">
                <a:solidFill>
                  <a:srgbClr val="E04E50"/>
                </a:solidFill>
                <a:effectLst/>
                <a:latin typeface="Arial" panose="020B0604020202020204" pitchFamily="34" charset="0"/>
              </a:rPr>
              <a:t>left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b="1" i="0" dirty="0" smtClean="0">
                <a:solidFill>
                  <a:srgbClr val="0066CC"/>
                </a:solidFill>
                <a:effectLst/>
                <a:latin typeface="Arial" panose="020B0604020202020204" pitchFamily="34" charset="0"/>
              </a:rPr>
              <a:t>right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sides of the heart. You do this by </a:t>
            </a:r>
            <a:r>
              <a:rPr lang="en-AU" b="1" i="0" dirty="0" smtClean="0">
                <a:solidFill>
                  <a:srgbClr val="228B22"/>
                </a:solidFill>
                <a:effectLst/>
                <a:latin typeface="Arial" panose="020B0604020202020204" pitchFamily="34" charset="0"/>
              </a:rPr>
              <a:t>squeezing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each half of the heart.</a:t>
            </a:r>
            <a:endParaRPr lang="en-AU" dirty="0"/>
          </a:p>
        </p:txBody>
      </p:sp>
      <p:pic>
        <p:nvPicPr>
          <p:cNvPr id="10242" name="Picture 2" descr="https://www.educationperfect.com/media/content/German/1465349361.298271g/1465349381253-1892478485511414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701" y="2634788"/>
            <a:ext cx="3800475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422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7854" y="304261"/>
            <a:ext cx="1175014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By now, you should have identified where the main vessels are.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Here's the fun part!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Push your finger all the way in the </a:t>
            </a:r>
            <a:r>
              <a:rPr lang="en-AU" b="1" i="0" dirty="0" smtClean="0">
                <a:solidFill>
                  <a:srgbClr val="E04E50"/>
                </a:solidFill>
                <a:effectLst/>
                <a:latin typeface="Arial" panose="020B0604020202020204" pitchFamily="34" charset="0"/>
              </a:rPr>
              <a:t>aorta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you will feel the inside of the </a:t>
            </a:r>
            <a:r>
              <a:rPr lang="en-AU" b="1" i="0" dirty="0" smtClean="0">
                <a:solidFill>
                  <a:srgbClr val="0066CC"/>
                </a:solidFill>
                <a:effectLst/>
                <a:latin typeface="Arial" panose="020B0604020202020204" pitchFamily="34" charset="0"/>
              </a:rPr>
              <a:t>left ventricle.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You should notice that the left ventricle has a very </a:t>
            </a:r>
            <a:r>
              <a:rPr lang="en-AU" b="1" i="0" dirty="0" smtClean="0">
                <a:solidFill>
                  <a:srgbClr val="228B22"/>
                </a:solidFill>
                <a:effectLst/>
                <a:latin typeface="Arial" panose="020B0604020202020204" pitchFamily="34" charset="0"/>
              </a:rPr>
              <a:t>thick wall,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unlike the right ventricle.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Use the image below for guidance.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266" name="Picture 2" descr="https://www.educationperfect.com/Images/Content/Maths/1371781529019-7787937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975" y="2606135"/>
            <a:ext cx="4729692" cy="373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852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8733" y="301678"/>
            <a:ext cx="114977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Next, insert your finger through the </a:t>
            </a:r>
            <a:r>
              <a:rPr lang="en-AU" b="1" i="0" dirty="0" smtClean="0">
                <a:solidFill>
                  <a:srgbClr val="E04E50"/>
                </a:solidFill>
                <a:effectLst/>
                <a:latin typeface="Arial" panose="020B0604020202020204" pitchFamily="34" charset="0"/>
              </a:rPr>
              <a:t>pulmonary artery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feel the </a:t>
            </a:r>
            <a:r>
              <a:rPr lang="en-AU" b="1" i="0" dirty="0" smtClean="0">
                <a:solidFill>
                  <a:srgbClr val="0066CC"/>
                </a:solidFill>
                <a:effectLst/>
                <a:latin typeface="Arial" panose="020B0604020202020204" pitchFamily="34" charset="0"/>
              </a:rPr>
              <a:t>right ventricle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you should notice and feel that it is much </a:t>
            </a:r>
            <a:r>
              <a:rPr lang="en-AU" b="1" i="0" dirty="0" smtClean="0">
                <a:solidFill>
                  <a:srgbClr val="228B22"/>
                </a:solidFill>
                <a:effectLst/>
                <a:latin typeface="Arial" panose="020B0604020202020204" pitchFamily="34" charset="0"/>
              </a:rPr>
              <a:t>thinner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than the left side of the heart.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Use the image below for guidance: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290" name="Picture 2" descr="https://www.educationperfect.com/Images/Content/Maths/1371781529019-7787937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975" y="2629959"/>
            <a:ext cx="381000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445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1052" y="227224"/>
            <a:ext cx="112033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1" i="0" dirty="0" smtClean="0">
                <a:solidFill>
                  <a:srgbClr val="0066CC"/>
                </a:solidFill>
                <a:effectLst/>
                <a:latin typeface="Arial" panose="020B0604020202020204" pitchFamily="34" charset="0"/>
              </a:rPr>
              <a:t>Copy the table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below into your textbook. Tick off the </a:t>
            </a:r>
            <a:r>
              <a:rPr lang="en-AU" b="1" i="0" dirty="0" smtClean="0">
                <a:solidFill>
                  <a:srgbClr val="E04E50"/>
                </a:solidFill>
                <a:effectLst/>
                <a:latin typeface="Arial" panose="020B0604020202020204" pitchFamily="34" charset="0"/>
              </a:rPr>
              <a:t>structures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 you find them and write down your </a:t>
            </a:r>
            <a:r>
              <a:rPr lang="en-AU" b="1" i="0" dirty="0" smtClean="0">
                <a:solidFill>
                  <a:srgbClr val="228B22"/>
                </a:solidFill>
                <a:effectLst/>
                <a:latin typeface="Arial" panose="020B0604020202020204" pitchFamily="34" charset="0"/>
              </a:rPr>
              <a:t>observations.</a:t>
            </a:r>
            <a:endParaRPr lang="en-AU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473373"/>
              </p:ext>
            </p:extLst>
          </p:nvPr>
        </p:nvGraphicFramePr>
        <p:xfrm>
          <a:off x="752388" y="1234195"/>
          <a:ext cx="10353416" cy="5058541"/>
        </p:xfrm>
        <a:graphic>
          <a:graphicData uri="http://schemas.openxmlformats.org/drawingml/2006/table">
            <a:tbl>
              <a:tblPr/>
              <a:tblGrid>
                <a:gridCol w="3752245">
                  <a:extLst>
                    <a:ext uri="{9D8B030D-6E8A-4147-A177-3AD203B41FA5}">
                      <a16:colId xmlns:a16="http://schemas.microsoft.com/office/drawing/2014/main" val="1231526587"/>
                    </a:ext>
                  </a:extLst>
                </a:gridCol>
                <a:gridCol w="1389720">
                  <a:extLst>
                    <a:ext uri="{9D8B030D-6E8A-4147-A177-3AD203B41FA5}">
                      <a16:colId xmlns:a16="http://schemas.microsoft.com/office/drawing/2014/main" val="1293893177"/>
                    </a:ext>
                  </a:extLst>
                </a:gridCol>
                <a:gridCol w="5211451">
                  <a:extLst>
                    <a:ext uri="{9D8B030D-6E8A-4147-A177-3AD203B41FA5}">
                      <a16:colId xmlns:a16="http://schemas.microsoft.com/office/drawing/2014/main" val="244993855"/>
                    </a:ext>
                  </a:extLst>
                </a:gridCol>
              </a:tblGrid>
              <a:tr h="889077">
                <a:tc>
                  <a:txBody>
                    <a:bodyPr/>
                    <a:lstStyle/>
                    <a:p>
                      <a:pPr algn="ctr" fontAlgn="ctr"/>
                      <a:r>
                        <a:rPr lang="en-AU" b="1">
                          <a:solidFill>
                            <a:srgbClr val="E04E50"/>
                          </a:solidFill>
                          <a:effectLst/>
                        </a:rPr>
                        <a:t>Structure</a:t>
                      </a:r>
                      <a:endParaRPr lang="en-AU">
                        <a:effectLst/>
                      </a:endParaRPr>
                    </a:p>
                  </a:txBody>
                  <a:tcPr marL="57150" marR="57150" marT="57150" marB="571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b="1">
                          <a:solidFill>
                            <a:srgbClr val="0066CC"/>
                          </a:solidFill>
                          <a:effectLst/>
                        </a:rPr>
                        <a:t>Find it? (X or √)</a:t>
                      </a:r>
                      <a:endParaRPr lang="en-AU">
                        <a:effectLst/>
                      </a:endParaRPr>
                    </a:p>
                  </a:txBody>
                  <a:tcPr marL="57150" marR="57150" marT="57150" marB="571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b="1">
                          <a:solidFill>
                            <a:srgbClr val="228B22"/>
                          </a:solidFill>
                          <a:effectLst/>
                        </a:rPr>
                        <a:t>Observations</a:t>
                      </a:r>
                      <a:endParaRPr lang="en-AU">
                        <a:effectLst/>
                      </a:endParaRPr>
                    </a:p>
                  </a:txBody>
                  <a:tcPr marL="57150" marR="57150" marT="57150" marB="571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005337"/>
                  </a:ext>
                </a:extLst>
              </a:tr>
              <a:tr h="521183">
                <a:tc>
                  <a:txBody>
                    <a:bodyPr/>
                    <a:lstStyle/>
                    <a:p>
                      <a:pPr algn="ctr" fontAlgn="ctr"/>
                      <a:r>
                        <a:rPr lang="en-AU">
                          <a:effectLst/>
                        </a:rPr>
                        <a:t>Right atrium</a:t>
                      </a:r>
                    </a:p>
                  </a:txBody>
                  <a:tcPr marL="57150" marR="57150" marT="57150" marB="571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>
                          <a:effectLst/>
                        </a:rPr>
                        <a:t> </a:t>
                      </a:r>
                    </a:p>
                  </a:txBody>
                  <a:tcPr marL="57150" marR="57150" marT="57150" marB="571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>
                          <a:effectLst/>
                        </a:rPr>
                        <a:t> </a:t>
                      </a:r>
                    </a:p>
                  </a:txBody>
                  <a:tcPr marL="57150" marR="57150" marT="57150" marB="571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521027"/>
                  </a:ext>
                </a:extLst>
              </a:tr>
              <a:tr h="521183">
                <a:tc>
                  <a:txBody>
                    <a:bodyPr/>
                    <a:lstStyle/>
                    <a:p>
                      <a:pPr algn="ctr" fontAlgn="ctr"/>
                      <a:r>
                        <a:rPr lang="en-AU">
                          <a:effectLst/>
                        </a:rPr>
                        <a:t>Left atrium</a:t>
                      </a:r>
                    </a:p>
                  </a:txBody>
                  <a:tcPr marL="57150" marR="57150" marT="57150" marB="571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>
                          <a:effectLst/>
                        </a:rPr>
                        <a:t> </a:t>
                      </a:r>
                    </a:p>
                  </a:txBody>
                  <a:tcPr marL="57150" marR="57150" marT="57150" marB="571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>
                          <a:effectLst/>
                        </a:rPr>
                        <a:t> </a:t>
                      </a:r>
                    </a:p>
                  </a:txBody>
                  <a:tcPr marL="57150" marR="57150" marT="57150" marB="571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023795"/>
                  </a:ext>
                </a:extLst>
              </a:tr>
              <a:tr h="521183">
                <a:tc>
                  <a:txBody>
                    <a:bodyPr/>
                    <a:lstStyle/>
                    <a:p>
                      <a:pPr algn="ctr" fontAlgn="ctr"/>
                      <a:r>
                        <a:rPr lang="en-AU">
                          <a:effectLst/>
                        </a:rPr>
                        <a:t>Right ventricle</a:t>
                      </a:r>
                    </a:p>
                  </a:txBody>
                  <a:tcPr marL="57150" marR="57150" marT="57150" marB="571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>
                          <a:effectLst/>
                        </a:rPr>
                        <a:t> </a:t>
                      </a:r>
                    </a:p>
                  </a:txBody>
                  <a:tcPr marL="57150" marR="57150" marT="57150" marB="571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>
                          <a:effectLst/>
                        </a:rPr>
                        <a:t> </a:t>
                      </a:r>
                    </a:p>
                  </a:txBody>
                  <a:tcPr marL="57150" marR="57150" marT="57150" marB="571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09697"/>
                  </a:ext>
                </a:extLst>
              </a:tr>
              <a:tr h="521183">
                <a:tc>
                  <a:txBody>
                    <a:bodyPr/>
                    <a:lstStyle/>
                    <a:p>
                      <a:pPr algn="ctr" fontAlgn="ctr"/>
                      <a:r>
                        <a:rPr lang="en-AU">
                          <a:effectLst/>
                        </a:rPr>
                        <a:t>Left ventricle</a:t>
                      </a:r>
                    </a:p>
                  </a:txBody>
                  <a:tcPr marL="57150" marR="57150" marT="57150" marB="571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>
                          <a:effectLst/>
                        </a:rPr>
                        <a:t> </a:t>
                      </a:r>
                    </a:p>
                  </a:txBody>
                  <a:tcPr marL="57150" marR="57150" marT="57150" marB="571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>
                          <a:effectLst/>
                        </a:rPr>
                        <a:t> </a:t>
                      </a:r>
                    </a:p>
                  </a:txBody>
                  <a:tcPr marL="57150" marR="57150" marT="57150" marB="571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49447"/>
                  </a:ext>
                </a:extLst>
              </a:tr>
              <a:tr h="521183">
                <a:tc>
                  <a:txBody>
                    <a:bodyPr/>
                    <a:lstStyle/>
                    <a:p>
                      <a:pPr algn="ctr" fontAlgn="ctr"/>
                      <a:r>
                        <a:rPr lang="en-AU" dirty="0">
                          <a:effectLst/>
                        </a:rPr>
                        <a:t>Aorta</a:t>
                      </a:r>
                    </a:p>
                  </a:txBody>
                  <a:tcPr marL="57150" marR="57150" marT="57150" marB="571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>
                          <a:effectLst/>
                        </a:rPr>
                        <a:t> </a:t>
                      </a:r>
                    </a:p>
                  </a:txBody>
                  <a:tcPr marL="57150" marR="57150" marT="57150" marB="571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>
                          <a:effectLst/>
                        </a:rPr>
                        <a:t> </a:t>
                      </a:r>
                    </a:p>
                  </a:txBody>
                  <a:tcPr marL="57150" marR="57150" marT="57150" marB="571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111640"/>
                  </a:ext>
                </a:extLst>
              </a:tr>
              <a:tr h="521183">
                <a:tc>
                  <a:txBody>
                    <a:bodyPr/>
                    <a:lstStyle/>
                    <a:p>
                      <a:pPr algn="ctr" fontAlgn="ctr"/>
                      <a:r>
                        <a:rPr lang="en-AU">
                          <a:effectLst/>
                        </a:rPr>
                        <a:t>Vena cava</a:t>
                      </a:r>
                    </a:p>
                  </a:txBody>
                  <a:tcPr marL="57150" marR="57150" marT="57150" marB="571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>
                          <a:effectLst/>
                        </a:rPr>
                        <a:t> </a:t>
                      </a:r>
                    </a:p>
                  </a:txBody>
                  <a:tcPr marL="57150" marR="57150" marT="57150" marB="571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>
                          <a:effectLst/>
                        </a:rPr>
                        <a:t> </a:t>
                      </a:r>
                    </a:p>
                  </a:txBody>
                  <a:tcPr marL="57150" marR="57150" marT="57150" marB="571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383915"/>
                  </a:ext>
                </a:extLst>
              </a:tr>
              <a:tr h="521183">
                <a:tc>
                  <a:txBody>
                    <a:bodyPr/>
                    <a:lstStyle/>
                    <a:p>
                      <a:pPr algn="ctr" fontAlgn="ctr"/>
                      <a:r>
                        <a:rPr lang="en-AU">
                          <a:effectLst/>
                        </a:rPr>
                        <a:t>Pulmonary veins</a:t>
                      </a:r>
                    </a:p>
                  </a:txBody>
                  <a:tcPr marL="57150" marR="57150" marT="57150" marB="571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>
                          <a:effectLst/>
                        </a:rPr>
                        <a:t> </a:t>
                      </a:r>
                    </a:p>
                  </a:txBody>
                  <a:tcPr marL="57150" marR="57150" marT="57150" marB="571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>
                          <a:effectLst/>
                        </a:rPr>
                        <a:t> </a:t>
                      </a:r>
                    </a:p>
                  </a:txBody>
                  <a:tcPr marL="57150" marR="57150" marT="57150" marB="571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244367"/>
                  </a:ext>
                </a:extLst>
              </a:tr>
              <a:tr h="521183">
                <a:tc>
                  <a:txBody>
                    <a:bodyPr/>
                    <a:lstStyle/>
                    <a:p>
                      <a:pPr algn="ctr" fontAlgn="ctr"/>
                      <a:r>
                        <a:rPr lang="en-AU">
                          <a:effectLst/>
                        </a:rPr>
                        <a:t>Pulmonary artery</a:t>
                      </a:r>
                    </a:p>
                  </a:txBody>
                  <a:tcPr marL="57150" marR="57150" marT="57150" marB="571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>
                          <a:effectLst/>
                        </a:rPr>
                        <a:t> </a:t>
                      </a:r>
                    </a:p>
                  </a:txBody>
                  <a:tcPr marL="57150" marR="57150" marT="57150" marB="571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dirty="0">
                          <a:effectLst/>
                        </a:rPr>
                        <a:t> </a:t>
                      </a:r>
                    </a:p>
                  </a:txBody>
                  <a:tcPr marL="57150" marR="57150" marT="57150" marB="571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3182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01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eep-s Heart Disse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9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7263" y="620589"/>
            <a:ext cx="1058080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b="1" i="0" dirty="0" smtClean="0">
                <a:solidFill>
                  <a:srgbClr val="E04E50"/>
                </a:solidFill>
                <a:effectLst/>
                <a:latin typeface="Arial" panose="020B0604020202020204" pitchFamily="34" charset="0"/>
              </a:rPr>
              <a:t>heart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the </a:t>
            </a:r>
            <a:r>
              <a:rPr lang="en-AU" b="1" i="0" dirty="0" smtClean="0">
                <a:solidFill>
                  <a:srgbClr val="0066CC"/>
                </a:solidFill>
                <a:effectLst/>
                <a:latin typeface="Arial" panose="020B0604020202020204" pitchFamily="34" charset="0"/>
              </a:rPr>
              <a:t>motor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circulatory system.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b="1" i="0" dirty="0" smtClean="0">
                <a:solidFill>
                  <a:srgbClr val="E04E50"/>
                </a:solidFill>
                <a:effectLst/>
                <a:latin typeface="Arial" panose="020B0604020202020204" pitchFamily="34" charset="0"/>
              </a:rPr>
              <a:t>heart muscle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contracts and pumps </a:t>
            </a:r>
            <a:r>
              <a:rPr lang="en-AU" b="1" i="0" dirty="0" smtClean="0">
                <a:solidFill>
                  <a:srgbClr val="228B22"/>
                </a:solidFill>
                <a:effectLst/>
                <a:latin typeface="Arial" panose="020B0604020202020204" pitchFamily="34" charset="0"/>
              </a:rPr>
              <a:t>deoxygenated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blood (low in oxygen from cell usage) directly into the lungs where it becomes </a:t>
            </a:r>
            <a:r>
              <a:rPr lang="en-AU" b="1" i="0" dirty="0" smtClean="0">
                <a:solidFill>
                  <a:srgbClr val="228B22"/>
                </a:solidFill>
                <a:effectLst/>
                <a:latin typeface="Arial" panose="020B0604020202020204" pitchFamily="34" charset="0"/>
              </a:rPr>
              <a:t>oxygenated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(oxygen-rich). From here, it returns to the heart to be transported throughout the body.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www.educationperfect.com/media/content/Science/1463709477.434931f/1463709488547-2236248485195897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039" y="2705793"/>
            <a:ext cx="23812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658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50674" y="763089"/>
            <a:ext cx="112115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E04E50"/>
                </a:solidFill>
                <a:effectLst/>
                <a:latin typeface="Arial" panose="020B0604020202020204" pitchFamily="34" charset="0"/>
              </a:rPr>
              <a:t>Pig or sheep hearts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often used to study the </a:t>
            </a:r>
            <a:r>
              <a:rPr lang="en-AU" b="1" i="0" dirty="0" smtClean="0">
                <a:solidFill>
                  <a:srgbClr val="0066CC"/>
                </a:solidFill>
                <a:effectLst/>
                <a:latin typeface="Arial" panose="020B0604020202020204" pitchFamily="34" charset="0"/>
              </a:rPr>
              <a:t>anatomy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human hearts because they are very similar in </a:t>
            </a:r>
            <a:r>
              <a:rPr lang="en-AU" b="1" i="0" dirty="0" smtClean="0">
                <a:solidFill>
                  <a:srgbClr val="228B22"/>
                </a:solidFill>
                <a:effectLst/>
                <a:latin typeface="Arial" panose="020B0604020202020204" pitchFamily="34" charset="0"/>
              </a:rPr>
              <a:t>structure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b="1" i="0" dirty="0" smtClean="0">
                <a:solidFill>
                  <a:srgbClr val="228B22"/>
                </a:solidFill>
                <a:effectLst/>
                <a:latin typeface="Arial" panose="020B0604020202020204" pitchFamily="34" charset="0"/>
              </a:rPr>
              <a:t>size.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They also have a very similar </a:t>
            </a:r>
            <a:r>
              <a:rPr lang="en-AU" b="1" i="0" dirty="0" smtClean="0">
                <a:solidFill>
                  <a:srgbClr val="228B22"/>
                </a:solidFill>
                <a:effectLst/>
                <a:latin typeface="Arial" panose="020B0604020202020204" pitchFamily="34" charset="0"/>
              </a:rPr>
              <a:t>function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human hearts, which makes them a good candidate for a heart dissection investigation.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839" y="2668904"/>
            <a:ext cx="6384664" cy="324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988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59463" y="926093"/>
            <a:ext cx="109287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During this investigation you are going to learn how the heart's </a:t>
            </a:r>
            <a:r>
              <a:rPr lang="en-AU" b="1" i="0" dirty="0" smtClean="0">
                <a:solidFill>
                  <a:srgbClr val="E04E50"/>
                </a:solidFill>
                <a:effectLst/>
                <a:latin typeface="Arial" panose="020B0604020202020204" pitchFamily="34" charset="0"/>
              </a:rPr>
              <a:t>structure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relates to its </a:t>
            </a:r>
            <a:r>
              <a:rPr lang="en-AU" b="1" i="0" dirty="0" smtClean="0">
                <a:solidFill>
                  <a:srgbClr val="0066CC"/>
                </a:solidFill>
                <a:effectLst/>
                <a:latin typeface="Arial" panose="020B0604020202020204" pitchFamily="34" charset="0"/>
              </a:rPr>
              <a:t>function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by </a:t>
            </a:r>
            <a:r>
              <a:rPr lang="en-AU" b="1" i="0" dirty="0" smtClean="0">
                <a:solidFill>
                  <a:srgbClr val="228B22"/>
                </a:solidFill>
                <a:effectLst/>
                <a:latin typeface="Arial" panose="020B0604020202020204" pitchFamily="34" charset="0"/>
              </a:rPr>
              <a:t>dissecting a pig's heart!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Told you it wasn't for the faint-hearted! Let's get stuck in!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https://www.educationperfect.com/media/content/German/1461639836.225171g/1461639850288-693911266308998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240" y="2801071"/>
            <a:ext cx="3800475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42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3981" y="552079"/>
            <a:ext cx="1071276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Before we get started, let's talk about </a:t>
            </a:r>
            <a:r>
              <a:rPr lang="en-AU" b="1" i="0" dirty="0" smtClean="0">
                <a:solidFill>
                  <a:srgbClr val="0066CC"/>
                </a:solidFill>
                <a:effectLst/>
                <a:latin typeface="Arial" panose="020B0604020202020204" pitchFamily="34" charset="0"/>
              </a:rPr>
              <a:t>safety!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investigation uses some </a:t>
            </a:r>
            <a:r>
              <a:rPr lang="en-AU" b="1" i="0" dirty="0" smtClean="0">
                <a:solidFill>
                  <a:srgbClr val="E04E50"/>
                </a:solidFill>
                <a:effectLst/>
                <a:latin typeface="Arial" panose="020B0604020202020204" pitchFamily="34" charset="0"/>
              </a:rPr>
              <a:t>harmful tools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you need to know about.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These are a </a:t>
            </a:r>
            <a:r>
              <a:rPr lang="en-AU" b="1" i="0" dirty="0" smtClean="0">
                <a:solidFill>
                  <a:srgbClr val="228B22"/>
                </a:solidFill>
                <a:effectLst/>
                <a:latin typeface="Arial" panose="020B0604020202020204" pitchFamily="34" charset="0"/>
              </a:rPr>
              <a:t>scalpel, scissors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b="1" i="0" dirty="0" smtClean="0">
                <a:solidFill>
                  <a:srgbClr val="228B22"/>
                </a:solidFill>
                <a:effectLst/>
                <a:latin typeface="Arial" panose="020B0604020202020204" pitchFamily="34" charset="0"/>
              </a:rPr>
              <a:t>tweezers.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https://www.educationperfect.com/media/content/Science/1443990563.506231g/1443990607539-1922147949584712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126" y="2560637"/>
            <a:ext cx="3800475" cy="324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965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25920" y="839196"/>
            <a:ext cx="108453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You will be using a </a:t>
            </a:r>
            <a:r>
              <a:rPr lang="en-AU" b="1" i="0" dirty="0" smtClean="0">
                <a:solidFill>
                  <a:srgbClr val="E04E50"/>
                </a:solidFill>
                <a:effectLst/>
                <a:latin typeface="Arial" panose="020B0604020202020204" pitchFamily="34" charset="0"/>
              </a:rPr>
              <a:t>scalpel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this investigation. This is a small knife with a </a:t>
            </a:r>
            <a:r>
              <a:rPr lang="en-AU" b="1" i="0" dirty="0" smtClean="0">
                <a:solidFill>
                  <a:srgbClr val="0066CC"/>
                </a:solidFill>
                <a:effectLst/>
                <a:latin typeface="Arial" panose="020B0604020202020204" pitchFamily="34" charset="0"/>
              </a:rPr>
              <a:t>very sharp,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sometimes detachable blade.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These must be used in an </a:t>
            </a:r>
            <a:r>
              <a:rPr lang="en-AU" b="1" i="0" dirty="0" smtClean="0">
                <a:solidFill>
                  <a:srgbClr val="228B22"/>
                </a:solidFill>
                <a:effectLst/>
                <a:latin typeface="Arial" panose="020B0604020202020204" pitchFamily="34" charset="0"/>
              </a:rPr>
              <a:t>appropriate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b="1" i="0" dirty="0" smtClean="0">
                <a:solidFill>
                  <a:srgbClr val="228B22"/>
                </a:solidFill>
                <a:effectLst/>
                <a:latin typeface="Arial" panose="020B0604020202020204" pitchFamily="34" charset="0"/>
              </a:rPr>
              <a:t>safe manner.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 descr="https://www.educationperfect.com/media/content/Maths/1466550994.357491g/1466551003383-2221881586047103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302" y="2576570"/>
            <a:ext cx="3800475" cy="28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224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16378" y="83958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 </a:t>
            </a: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EXTREMELY</a:t>
            </a:r>
            <a:r>
              <a:rPr kumimoji="0" lang="en-US" altLang="en-US" sz="15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careful when </a:t>
            </a: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rgbClr val="E04E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applying</a:t>
            </a:r>
            <a:r>
              <a:rPr kumimoji="0" lang="en-US" altLang="en-US" sz="15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and </a:t>
            </a: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rgbClr val="00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removing</a:t>
            </a:r>
            <a:r>
              <a:rPr kumimoji="0" lang="en-US" altLang="en-US" sz="15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the </a:t>
            </a: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rgbClr val="228B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disposable blade</a:t>
            </a:r>
            <a:r>
              <a:rPr kumimoji="0" lang="en-US" altLang="en-US" sz="15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on the scalpel.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732589"/>
              </p:ext>
            </p:extLst>
          </p:nvPr>
        </p:nvGraphicFramePr>
        <p:xfrm>
          <a:off x="838200" y="1730880"/>
          <a:ext cx="10515600" cy="1440180"/>
        </p:xfrm>
        <a:graphic>
          <a:graphicData uri="http://schemas.openxmlformats.org/drawingml/2006/table">
            <a:tbl>
              <a:tblPr/>
              <a:tblGrid>
                <a:gridCol w="1697182">
                  <a:extLst>
                    <a:ext uri="{9D8B030D-6E8A-4147-A177-3AD203B41FA5}">
                      <a16:colId xmlns:a16="http://schemas.microsoft.com/office/drawing/2014/main" val="2556211175"/>
                    </a:ext>
                  </a:extLst>
                </a:gridCol>
                <a:gridCol w="8818418">
                  <a:extLst>
                    <a:ext uri="{9D8B030D-6E8A-4147-A177-3AD203B41FA5}">
                      <a16:colId xmlns:a16="http://schemas.microsoft.com/office/drawing/2014/main" val="6066313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>
                          <a:effectLst/>
                        </a:rPr>
                        <a:t>•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>
                          <a:effectLst/>
                        </a:rPr>
                        <a:t>Make sure you are facing away from people when doing this.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4570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>
                          <a:effectLst/>
                        </a:rPr>
                        <a:t>•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>
                          <a:effectLst/>
                        </a:rPr>
                        <a:t>When removing the blade, do not apply huge amounts of pressure. It should just click and slide off.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9465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>
                          <a:effectLst/>
                        </a:rPr>
                        <a:t>•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dirty="0">
                          <a:effectLst/>
                        </a:rPr>
                        <a:t>When finished, dispose of it in the sharp wastes bin.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652906"/>
                  </a:ext>
                </a:extLst>
              </a:tr>
            </a:tbl>
          </a:graphicData>
        </a:graphic>
      </p:graphicFrame>
      <p:pic>
        <p:nvPicPr>
          <p:cNvPr id="5123" name="Picture 3" descr="https://www.educationperfect.com/media/content/Maths/1466550920.999871g/1466550923215-2221881586047103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3526155"/>
            <a:ext cx="571500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03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www.educationperfect.com/media/content/Science/1424139994.110851g/1424139965262-1130229786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59" y="458442"/>
            <a:ext cx="3190875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239663"/>
              </p:ext>
            </p:extLst>
          </p:nvPr>
        </p:nvGraphicFramePr>
        <p:xfrm>
          <a:off x="4501515" y="1067940"/>
          <a:ext cx="7036550" cy="937260"/>
        </p:xfrm>
        <a:graphic>
          <a:graphicData uri="http://schemas.openxmlformats.org/drawingml/2006/table">
            <a:tbl>
              <a:tblPr/>
              <a:tblGrid>
                <a:gridCol w="7036550">
                  <a:extLst>
                    <a:ext uri="{9D8B030D-6E8A-4147-A177-3AD203B41FA5}">
                      <a16:colId xmlns:a16="http://schemas.microsoft.com/office/drawing/2014/main" val="24171972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b="1" dirty="0">
                          <a:solidFill>
                            <a:srgbClr val="E04E50"/>
                          </a:solidFill>
                          <a:effectLst/>
                        </a:rPr>
                        <a:t/>
                      </a:r>
                      <a:br>
                        <a:rPr lang="en-AU" b="1" dirty="0">
                          <a:solidFill>
                            <a:srgbClr val="E04E50"/>
                          </a:solidFill>
                          <a:effectLst/>
                        </a:rPr>
                      </a:br>
                      <a:r>
                        <a:rPr lang="en-AU" b="1" dirty="0">
                          <a:solidFill>
                            <a:srgbClr val="E04E50"/>
                          </a:solidFill>
                          <a:effectLst/>
                        </a:rPr>
                        <a:t>Scissors,</a:t>
                      </a:r>
                      <a:r>
                        <a:rPr lang="en-AU" dirty="0">
                          <a:effectLst/>
                        </a:rPr>
                        <a:t> just like scalpels, are </a:t>
                      </a:r>
                      <a:r>
                        <a:rPr lang="en-AU" b="1" dirty="0">
                          <a:solidFill>
                            <a:srgbClr val="0066CC"/>
                          </a:solidFill>
                          <a:effectLst/>
                        </a:rPr>
                        <a:t>very sharp!</a:t>
                      </a:r>
                      <a:r>
                        <a:rPr lang="en-AU" dirty="0">
                          <a:effectLst/>
                        </a:rPr>
                        <a:t> The same </a:t>
                      </a:r>
                      <a:r>
                        <a:rPr lang="en-AU" b="1" dirty="0">
                          <a:solidFill>
                            <a:srgbClr val="228B22"/>
                          </a:solidFill>
                          <a:effectLst/>
                        </a:rPr>
                        <a:t>care</a:t>
                      </a:r>
                      <a:r>
                        <a:rPr lang="en-AU" dirty="0">
                          <a:effectLst/>
                        </a:rPr>
                        <a:t> and </a:t>
                      </a:r>
                      <a:r>
                        <a:rPr lang="en-AU" b="1" dirty="0">
                          <a:solidFill>
                            <a:srgbClr val="228B22"/>
                          </a:solidFill>
                          <a:effectLst/>
                        </a:rPr>
                        <a:t>caution</a:t>
                      </a:r>
                      <a:r>
                        <a:rPr lang="en-AU" dirty="0">
                          <a:effectLst/>
                        </a:rPr>
                        <a:t> needs to be taken when handling them.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75312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98593"/>
              </p:ext>
            </p:extLst>
          </p:nvPr>
        </p:nvGraphicFramePr>
        <p:xfrm>
          <a:off x="1674940" y="3487392"/>
          <a:ext cx="9073416" cy="1828800"/>
        </p:xfrm>
        <a:graphic>
          <a:graphicData uri="http://schemas.openxmlformats.org/drawingml/2006/table">
            <a:tbl>
              <a:tblPr/>
              <a:tblGrid>
                <a:gridCol w="381611">
                  <a:extLst>
                    <a:ext uri="{9D8B030D-6E8A-4147-A177-3AD203B41FA5}">
                      <a16:colId xmlns:a16="http://schemas.microsoft.com/office/drawing/2014/main" val="460212272"/>
                    </a:ext>
                  </a:extLst>
                </a:gridCol>
                <a:gridCol w="8691805">
                  <a:extLst>
                    <a:ext uri="{9D8B030D-6E8A-4147-A177-3AD203B41FA5}">
                      <a16:colId xmlns:a16="http://schemas.microsoft.com/office/drawing/2014/main" val="10316070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>
                          <a:effectLst/>
                        </a:rPr>
                        <a:t>•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>
                          <a:effectLst/>
                        </a:rPr>
                        <a:t>Always hold them from the handles and never the blade.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74862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>
                          <a:effectLst/>
                        </a:rPr>
                        <a:t>•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>
                          <a:effectLst/>
                        </a:rPr>
                        <a:t>Always cut </a:t>
                      </a:r>
                      <a:r>
                        <a:rPr lang="en-AU" b="1">
                          <a:effectLst/>
                        </a:rPr>
                        <a:t>AWAY</a:t>
                      </a:r>
                      <a:r>
                        <a:rPr lang="en-AU">
                          <a:effectLst/>
                        </a:rPr>
                        <a:t> from your body.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3865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>
                          <a:effectLst/>
                        </a:rPr>
                        <a:t>•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>
                          <a:effectLst/>
                        </a:rPr>
                        <a:t>Never point them at anyone else.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608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>
                          <a:effectLst/>
                        </a:rPr>
                        <a:t>•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dirty="0">
                          <a:effectLst/>
                        </a:rPr>
                        <a:t>You should have no reason to carry them anywhere but if you do, </a:t>
                      </a:r>
                      <a:r>
                        <a:rPr lang="en-AU" b="1" dirty="0">
                          <a:effectLst/>
                        </a:rPr>
                        <a:t>WALK</a:t>
                      </a:r>
                      <a:r>
                        <a:rPr lang="en-AU" dirty="0">
                          <a:effectLst/>
                        </a:rPr>
                        <a:t> with them, with the blades facing the floor.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175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1455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99215" y="2277384"/>
            <a:ext cx="106882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You might laugh, but </a:t>
            </a:r>
            <a:r>
              <a:rPr lang="en-AU" b="1" i="0" dirty="0" smtClean="0">
                <a:solidFill>
                  <a:srgbClr val="E04E50"/>
                </a:solidFill>
                <a:effectLst/>
                <a:latin typeface="Arial" panose="020B0604020202020204" pitchFamily="34" charset="0"/>
              </a:rPr>
              <a:t>tweezers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too have the potential to </a:t>
            </a:r>
            <a:r>
              <a:rPr lang="en-AU" b="1" i="0" dirty="0" smtClean="0">
                <a:solidFill>
                  <a:srgbClr val="0066CC"/>
                </a:solidFill>
                <a:effectLst/>
                <a:latin typeface="Arial" panose="020B0604020202020204" pitchFamily="34" charset="0"/>
              </a:rPr>
              <a:t>cause harm.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Look how pointy and sharp they are in the picture on the right! Just like using scissors, the same </a:t>
            </a:r>
            <a:r>
              <a:rPr lang="en-AU" b="1" i="0" dirty="0" smtClean="0">
                <a:solidFill>
                  <a:srgbClr val="228B22"/>
                </a:solidFill>
                <a:effectLst/>
                <a:latin typeface="Arial" panose="020B0604020202020204" pitchFamily="34" charset="0"/>
              </a:rPr>
              <a:t>care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b="1" i="0" dirty="0" smtClean="0">
                <a:solidFill>
                  <a:srgbClr val="228B22"/>
                </a:solidFill>
                <a:effectLst/>
                <a:latin typeface="Arial" panose="020B0604020202020204" pitchFamily="34" charset="0"/>
              </a:rPr>
              <a:t>caution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needs to be taken when using them.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1298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800</Words>
  <Application>Microsoft Office PowerPoint</Application>
  <PresentationFormat>Widescreen</PresentationFormat>
  <Paragraphs>92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KaTeX_Main</vt:lpstr>
      <vt:lpstr>Office Theme</vt:lpstr>
      <vt:lpstr>Heart Dissection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Department of Education Western Australia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 Dissection</dc:title>
  <dc:creator>D'CRUZ Jean [Narrogin Senior High School]</dc:creator>
  <cp:lastModifiedBy>D'CRUZ Jean [Narrogin Senior High School]</cp:lastModifiedBy>
  <cp:revision>2</cp:revision>
  <dcterms:created xsi:type="dcterms:W3CDTF">2020-10-15T01:31:57Z</dcterms:created>
  <dcterms:modified xsi:type="dcterms:W3CDTF">2020-10-15T01:40:40Z</dcterms:modified>
</cp:coreProperties>
</file>